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</p:sldMasterIdLst>
  <p:notesMasterIdLst>
    <p:notesMasterId r:id="rId28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notes' format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901EF22-18AE-4E0F-959C-94CA3CC40476}" type="slidenum"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IN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39DE08E-10BF-4AF9-8389-BC51C94C1DC1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F709A69-4F96-46A0-8118-65D3DD515714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10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2A5562F-0E4E-4026-B7D8-FD2CD42D3338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11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588F17-77D1-4C45-82CE-71DFF79EC8A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12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A80FAC3-251E-42AC-8E95-5AF0660222A7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13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D0929D9-D71B-40C3-9A05-387CF67169C3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D9339AF-93CB-4ACD-A62D-7A81710D86C6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3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F5F720-E7AA-4BEF-A507-AA7342156B66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4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2D709F-B97F-49D0-B93B-94F8804E2900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5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8030C-4059-4A07-8521-4F16E8D955B5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55DFF8F-EA35-43AA-B7F5-9EB6ECC65651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828656-A79F-4D57-A3DA-6AD8E3DA8448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8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B4943DD-9D44-4A6D-8805-47DDBA02C21C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9</a:t>
            </a:fld>
            <a:endParaRPr lang="en-IN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6244560" y="1599480"/>
            <a:ext cx="7626600" cy="213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601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TempExtremes: Analyzing Patterns and Trends in Hot and Cold Days</a:t>
            </a:r>
            <a:endParaRPr lang="en-IN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6233040" y="4500000"/>
            <a:ext cx="7626600" cy="69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Analyzing decades of temperature data to reveal trends in extreme heat and cold events.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6233040" y="5400000"/>
            <a:ext cx="7626600" cy="69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Using climatology and machine learning to predict events and inform policies in health, energy, and agriculture.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6233040" y="6300000"/>
            <a:ext cx="7626600" cy="69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Providing actionable insights to reduce risks and boost resilience against climate variability.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0"/>
          <p:cNvSpPr/>
          <p:nvPr/>
        </p:nvSpPr>
        <p:spPr>
          <a:xfrm>
            <a:off x="758160" y="1266840"/>
            <a:ext cx="5700960" cy="71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601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Expected Deliverables</a:t>
            </a:r>
            <a:endParaRPr lang="en-IN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Shape 1"/>
          <p:cNvSpPr/>
          <p:nvPr/>
        </p:nvSpPr>
        <p:spPr>
          <a:xfrm>
            <a:off x="758160" y="2412720"/>
            <a:ext cx="4226040" cy="2512800"/>
          </a:xfrm>
          <a:prstGeom prst="roundRect">
            <a:avLst>
              <a:gd name="adj" fmla="val 7758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Text 2"/>
          <p:cNvSpPr/>
          <p:nvPr/>
        </p:nvSpPr>
        <p:spPr>
          <a:xfrm>
            <a:off x="974880" y="2629440"/>
            <a:ext cx="3792960" cy="17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Cleaned and enriched datasets with flags:</a:t>
            </a: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High-quality, preprocessed data marked with relevant hot and cold day indicators for accurate analysis.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Shape 3"/>
          <p:cNvSpPr/>
          <p:nvPr/>
        </p:nvSpPr>
        <p:spPr>
          <a:xfrm>
            <a:off x="5201640" y="2412720"/>
            <a:ext cx="4226040" cy="2512800"/>
          </a:xfrm>
          <a:prstGeom prst="roundRect">
            <a:avLst>
              <a:gd name="adj" fmla="val 7758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7" name="Text 4"/>
          <p:cNvSpPr/>
          <p:nvPr/>
        </p:nvSpPr>
        <p:spPr>
          <a:xfrm>
            <a:off x="5418360" y="2629440"/>
            <a:ext cx="3792960" cy="20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Exploratory visualizations and heatmaps:</a:t>
            </a: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Insightful visual tools highlighting temperature patterns, trends, and geographical hotspots across regions and seasons.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Shape 5"/>
          <p:cNvSpPr/>
          <p:nvPr/>
        </p:nvSpPr>
        <p:spPr>
          <a:xfrm>
            <a:off x="9645120" y="2412720"/>
            <a:ext cx="4226040" cy="2512800"/>
          </a:xfrm>
          <a:prstGeom prst="roundRect">
            <a:avLst>
              <a:gd name="adj" fmla="val 7758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 6"/>
          <p:cNvSpPr/>
          <p:nvPr/>
        </p:nvSpPr>
        <p:spPr>
          <a:xfrm>
            <a:off x="9861840" y="2629440"/>
            <a:ext cx="3792960" cy="17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ML models for prediction and clustering:</a:t>
            </a: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Robust machine learning algorithms designed to classify temperature extremes and group similar climate events.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Shape 7"/>
          <p:cNvSpPr/>
          <p:nvPr/>
        </p:nvSpPr>
        <p:spPr>
          <a:xfrm>
            <a:off x="758160" y="5142960"/>
            <a:ext cx="6447960" cy="1819440"/>
          </a:xfrm>
          <a:prstGeom prst="roundRect">
            <a:avLst>
              <a:gd name="adj" fmla="val 1071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 8"/>
          <p:cNvSpPr/>
          <p:nvPr/>
        </p:nvSpPr>
        <p:spPr>
          <a:xfrm>
            <a:off x="974880" y="5359320"/>
            <a:ext cx="6014880" cy="103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Interactive stakeholder dashboard:</a:t>
            </a: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User-friendly interface enabling stakeholders to explore data, forecasts, and trends dynamically.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Shape 9"/>
          <p:cNvSpPr/>
          <p:nvPr/>
        </p:nvSpPr>
        <p:spPr>
          <a:xfrm>
            <a:off x="7423560" y="5142960"/>
            <a:ext cx="6447960" cy="1819440"/>
          </a:xfrm>
          <a:prstGeom prst="roundRect">
            <a:avLst>
              <a:gd name="adj" fmla="val 1071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3" name="Text 10"/>
          <p:cNvSpPr/>
          <p:nvPr/>
        </p:nvSpPr>
        <p:spPr>
          <a:xfrm>
            <a:off x="7640280" y="5359320"/>
            <a:ext cx="601488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Comprehensive documentation and guides:</a:t>
            </a: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Detailed instructions and explanations to support understanding and usage of datasets, models, and dashboards.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82C32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6" name="Text 1"/>
          <p:cNvSpPr/>
          <p:nvPr/>
        </p:nvSpPr>
        <p:spPr>
          <a:xfrm>
            <a:off x="758160" y="830160"/>
            <a:ext cx="9591840" cy="71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601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Expected Impact &amp; Evaluation Metrics</a:t>
            </a:r>
            <a:endParaRPr lang="en-IN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Shape 2"/>
          <p:cNvSpPr/>
          <p:nvPr/>
        </p:nvSpPr>
        <p:spPr>
          <a:xfrm>
            <a:off x="758160" y="1867680"/>
            <a:ext cx="6447960" cy="2305440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8" name="Text 3"/>
          <p:cNvSpPr/>
          <p:nvPr/>
        </p:nvSpPr>
        <p:spPr>
          <a:xfrm>
            <a:off x="974880" y="2084400"/>
            <a:ext cx="541440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Understand extreme temperature behavior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Text 4"/>
          <p:cNvSpPr/>
          <p:nvPr/>
        </p:nvSpPr>
        <p:spPr>
          <a:xfrm>
            <a:off x="974880" y="2570400"/>
            <a:ext cx="601488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Gain detailed insights into the frequency, duration, and intensity of temperature extremes across various regions and time periods, enabling better comprehension of climate dynamics.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Shape 5"/>
          <p:cNvSpPr/>
          <p:nvPr/>
        </p:nvSpPr>
        <p:spPr>
          <a:xfrm>
            <a:off x="7423560" y="1867680"/>
            <a:ext cx="6447960" cy="2305440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1" name="Text 6"/>
          <p:cNvSpPr/>
          <p:nvPr/>
        </p:nvSpPr>
        <p:spPr>
          <a:xfrm>
            <a:off x="7640280" y="2084400"/>
            <a:ext cx="392436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Predictive insights for planning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Text 7"/>
          <p:cNvSpPr/>
          <p:nvPr/>
        </p:nvSpPr>
        <p:spPr>
          <a:xfrm>
            <a:off x="7640280" y="2570400"/>
            <a:ext cx="601488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Provide accurate forecasts of extreme temperature events to support decision-making and risk management for communities, policymakers, and industries affected by climate variability.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Shape 8"/>
          <p:cNvSpPr/>
          <p:nvPr/>
        </p:nvSpPr>
        <p:spPr>
          <a:xfrm>
            <a:off x="758160" y="4390560"/>
            <a:ext cx="6447960" cy="3008520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4" name="Text 9"/>
          <p:cNvSpPr/>
          <p:nvPr/>
        </p:nvSpPr>
        <p:spPr>
          <a:xfrm>
            <a:off x="974880" y="4606920"/>
            <a:ext cx="601488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Metrics: RMSE, MAE, F1-score, significance tests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Text 10"/>
          <p:cNvSpPr/>
          <p:nvPr/>
        </p:nvSpPr>
        <p:spPr>
          <a:xfrm>
            <a:off x="974880" y="5449320"/>
            <a:ext cx="6014880" cy="17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Utilize a comprehensive set of evaluation metrics, including Root Mean Square Error, Mean Absolute Error, F1-score for classification accuracy, and statistical significance tests to ensure model reliability and performance.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Shape 11"/>
          <p:cNvSpPr/>
          <p:nvPr/>
        </p:nvSpPr>
        <p:spPr>
          <a:xfrm>
            <a:off x="7423560" y="4390560"/>
            <a:ext cx="6447960" cy="3008520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7" name="Text 12"/>
          <p:cNvSpPr/>
          <p:nvPr/>
        </p:nvSpPr>
        <p:spPr>
          <a:xfrm>
            <a:off x="7640280" y="4606920"/>
            <a:ext cx="314964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Geographical robustness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 13"/>
          <p:cNvSpPr/>
          <p:nvPr/>
        </p:nvSpPr>
        <p:spPr>
          <a:xfrm>
            <a:off x="7640280" y="5093280"/>
            <a:ext cx="6014880" cy="17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Ensure that the models and analyses perform consistently across diverse geographic areas, accounting for local climatic differences and spatial variability to maximize applicability and trustworthiness.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Shape 0"/>
          <p:cNvSpPr/>
          <p:nvPr/>
        </p:nvSpPr>
        <p:spPr>
          <a:xfrm>
            <a:off x="0" y="0"/>
            <a:ext cx="14629680" cy="8232480"/>
          </a:xfrm>
          <a:prstGeom prst="rect">
            <a:avLst/>
          </a:prstGeom>
          <a:solidFill>
            <a:srgbClr val="282C32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Text 1"/>
          <p:cNvSpPr/>
          <p:nvPr/>
        </p:nvSpPr>
        <p:spPr>
          <a:xfrm>
            <a:off x="717840" y="563760"/>
            <a:ext cx="539604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301"/>
              </a:lnSpc>
              <a:tabLst>
                <a:tab pos="0" algn="l"/>
              </a:tabLst>
            </a:pPr>
            <a:r>
              <a:rPr lang="en-US" sz="42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Future Extensions</a:t>
            </a:r>
            <a:endParaRPr lang="en-IN" sz="4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Shape 2"/>
          <p:cNvSpPr/>
          <p:nvPr/>
        </p:nvSpPr>
        <p:spPr>
          <a:xfrm>
            <a:off x="7303680" y="1546200"/>
            <a:ext cx="22320" cy="61225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3" name="Shape 3"/>
          <p:cNvSpPr/>
          <p:nvPr/>
        </p:nvSpPr>
        <p:spPr>
          <a:xfrm>
            <a:off x="6492240" y="1765080"/>
            <a:ext cx="614520" cy="223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4" name="Shape 4"/>
          <p:cNvSpPr/>
          <p:nvPr/>
        </p:nvSpPr>
        <p:spPr>
          <a:xfrm>
            <a:off x="7084440" y="1546200"/>
            <a:ext cx="460800" cy="460800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5" name="Text 5"/>
          <p:cNvSpPr/>
          <p:nvPr/>
        </p:nvSpPr>
        <p:spPr>
          <a:xfrm>
            <a:off x="7153200" y="1574280"/>
            <a:ext cx="322920" cy="4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1</a:t>
            </a:r>
            <a:endParaRPr lang="en-IN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Text 6"/>
          <p:cNvSpPr/>
          <p:nvPr/>
        </p:nvSpPr>
        <p:spPr>
          <a:xfrm>
            <a:off x="2717280" y="1616400"/>
            <a:ext cx="357192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65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Integrate climate projections:</a:t>
            </a:r>
            <a:endParaRPr lang="en-IN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Text 7"/>
          <p:cNvSpPr/>
          <p:nvPr/>
        </p:nvSpPr>
        <p:spPr>
          <a:xfrm>
            <a:off x="717840" y="2076840"/>
            <a:ext cx="557136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Incorporate future climate models to anticipate temperature extremes under different scenarios.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Shape 8"/>
          <p:cNvSpPr/>
          <p:nvPr/>
        </p:nvSpPr>
        <p:spPr>
          <a:xfrm>
            <a:off x="7522920" y="2995560"/>
            <a:ext cx="614520" cy="223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9" name="Shape 9"/>
          <p:cNvSpPr/>
          <p:nvPr/>
        </p:nvSpPr>
        <p:spPr>
          <a:xfrm>
            <a:off x="7084440" y="2776320"/>
            <a:ext cx="460800" cy="460800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60" name="Image 1" descr="preencoded.png"/>
          <p:cNvPicPr/>
          <p:nvPr/>
        </p:nvPicPr>
        <p:blipFill>
          <a:blip r:embed="rId4"/>
          <a:stretch/>
        </p:blipFill>
        <p:spPr>
          <a:xfrm>
            <a:off x="7153200" y="2804400"/>
            <a:ext cx="322920" cy="40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Text 10"/>
          <p:cNvSpPr/>
          <p:nvPr/>
        </p:nvSpPr>
        <p:spPr>
          <a:xfrm>
            <a:off x="8340480" y="2846880"/>
            <a:ext cx="394884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Analyze socioeconomic impacts:</a:t>
            </a:r>
            <a:endParaRPr lang="en-IN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Text 11"/>
          <p:cNvSpPr/>
          <p:nvPr/>
        </p:nvSpPr>
        <p:spPr>
          <a:xfrm>
            <a:off x="8340480" y="3306960"/>
            <a:ext cx="557136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Study how hot and cold days affect health, agriculture, and energy demand across communities.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Shape 12"/>
          <p:cNvSpPr/>
          <p:nvPr/>
        </p:nvSpPr>
        <p:spPr>
          <a:xfrm>
            <a:off x="6492240" y="4056120"/>
            <a:ext cx="614520" cy="223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Shape 13"/>
          <p:cNvSpPr/>
          <p:nvPr/>
        </p:nvSpPr>
        <p:spPr>
          <a:xfrm>
            <a:off x="7084440" y="3836880"/>
            <a:ext cx="460800" cy="460800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5" name="Text 14"/>
          <p:cNvSpPr/>
          <p:nvPr/>
        </p:nvSpPr>
        <p:spPr>
          <a:xfrm>
            <a:off x="7153200" y="3864960"/>
            <a:ext cx="322920" cy="4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3</a:t>
            </a:r>
            <a:endParaRPr lang="en-IN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Text 15"/>
          <p:cNvSpPr/>
          <p:nvPr/>
        </p:nvSpPr>
        <p:spPr>
          <a:xfrm>
            <a:off x="3519000" y="3907440"/>
            <a:ext cx="277020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65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Early warning systems:</a:t>
            </a:r>
            <a:endParaRPr lang="en-IN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 16"/>
          <p:cNvSpPr/>
          <p:nvPr/>
        </p:nvSpPr>
        <p:spPr>
          <a:xfrm>
            <a:off x="717840" y="4367520"/>
            <a:ext cx="557136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Develop proactive alerts to help stakeholders prepare for upcoming extreme temperature events.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Shape 17"/>
          <p:cNvSpPr/>
          <p:nvPr/>
        </p:nvSpPr>
        <p:spPr>
          <a:xfrm>
            <a:off x="7522920" y="5116680"/>
            <a:ext cx="614520" cy="223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9" name="Shape 18"/>
          <p:cNvSpPr/>
          <p:nvPr/>
        </p:nvSpPr>
        <p:spPr>
          <a:xfrm>
            <a:off x="7084440" y="4897440"/>
            <a:ext cx="460800" cy="460800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0" name="Image 2" descr="preencoded.png"/>
          <p:cNvPicPr/>
          <p:nvPr/>
        </p:nvPicPr>
        <p:blipFill>
          <a:blip r:embed="rId5"/>
          <a:stretch/>
        </p:blipFill>
        <p:spPr>
          <a:xfrm>
            <a:off x="7153200" y="4925520"/>
            <a:ext cx="322920" cy="40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1" name="Text 19"/>
          <p:cNvSpPr/>
          <p:nvPr/>
        </p:nvSpPr>
        <p:spPr>
          <a:xfrm>
            <a:off x="8340480" y="4968000"/>
            <a:ext cx="410364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Expand to other extreme weather:</a:t>
            </a:r>
            <a:endParaRPr lang="en-IN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Text 20"/>
          <p:cNvSpPr/>
          <p:nvPr/>
        </p:nvSpPr>
        <p:spPr>
          <a:xfrm>
            <a:off x="8340480" y="5428080"/>
            <a:ext cx="557136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Extend analysis to storms, floods, and droughts to broaden climate risk understanding.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Shape 21"/>
          <p:cNvSpPr/>
          <p:nvPr/>
        </p:nvSpPr>
        <p:spPr>
          <a:xfrm>
            <a:off x="6492240" y="6177240"/>
            <a:ext cx="614520" cy="22320"/>
          </a:xfrm>
          <a:prstGeom prst="roundRect">
            <a:avLst>
              <a:gd name="adj" fmla="val 807396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4" name="Shape 22"/>
          <p:cNvSpPr/>
          <p:nvPr/>
        </p:nvSpPr>
        <p:spPr>
          <a:xfrm>
            <a:off x="7084440" y="5958000"/>
            <a:ext cx="460800" cy="460800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5" name="Text 23"/>
          <p:cNvSpPr/>
          <p:nvPr/>
        </p:nvSpPr>
        <p:spPr>
          <a:xfrm>
            <a:off x="7153200" y="5986440"/>
            <a:ext cx="322920" cy="4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5</a:t>
            </a:r>
            <a:endParaRPr lang="en-IN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Text 24"/>
          <p:cNvSpPr/>
          <p:nvPr/>
        </p:nvSpPr>
        <p:spPr>
          <a:xfrm>
            <a:off x="2586240" y="6028560"/>
            <a:ext cx="370296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65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Public-facing awareness tools:</a:t>
            </a:r>
            <a:endParaRPr lang="en-IN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Text 25"/>
          <p:cNvSpPr/>
          <p:nvPr/>
        </p:nvSpPr>
        <p:spPr>
          <a:xfrm>
            <a:off x="717840" y="6488640"/>
            <a:ext cx="557136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Create user-friendly platforms to inform and engage the public on extreme temperature risks.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" name="Text 0"/>
          <p:cNvSpPr/>
          <p:nvPr/>
        </p:nvSpPr>
        <p:spPr>
          <a:xfrm>
            <a:off x="758160" y="1711440"/>
            <a:ext cx="5700960" cy="71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601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Team Members</a:t>
            </a:r>
            <a:endParaRPr lang="en-IN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Shape 1"/>
          <p:cNvSpPr/>
          <p:nvPr/>
        </p:nvSpPr>
        <p:spPr>
          <a:xfrm>
            <a:off x="758160" y="2748960"/>
            <a:ext cx="7626600" cy="779040"/>
          </a:xfrm>
          <a:prstGeom prst="roundRect">
            <a:avLst>
              <a:gd name="adj" fmla="val 25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1" name="Text 2"/>
          <p:cNvSpPr/>
          <p:nvPr/>
        </p:nvSpPr>
        <p:spPr>
          <a:xfrm>
            <a:off x="974880" y="2965680"/>
            <a:ext cx="719352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dirty="0">
                <a:solidFill>
                  <a:srgbClr val="EEEFF5"/>
                </a:solidFill>
                <a:latin typeface="Montserrat"/>
                <a:ea typeface="Montserrat"/>
              </a:rPr>
              <a:t>Ritik</a:t>
            </a:r>
            <a:r>
              <a:rPr lang="en-US" sz="1700" b="0" u="none" strike="noStrike" dirty="0">
                <a:solidFill>
                  <a:srgbClr val="EEEFF5"/>
                </a:solidFill>
                <a:uFillTx/>
                <a:latin typeface="Montserrat"/>
                <a:ea typeface="Montserrat"/>
              </a:rPr>
              <a:t> (23SCSE1012674)</a:t>
            </a:r>
            <a:endParaRPr lang="en-IN" sz="17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Shape 3"/>
          <p:cNvSpPr/>
          <p:nvPr/>
        </p:nvSpPr>
        <p:spPr>
          <a:xfrm>
            <a:off x="758160" y="3745440"/>
            <a:ext cx="7626600" cy="779040"/>
          </a:xfrm>
          <a:prstGeom prst="roundRect">
            <a:avLst>
              <a:gd name="adj" fmla="val 25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3" name="Text 4"/>
          <p:cNvSpPr/>
          <p:nvPr/>
        </p:nvSpPr>
        <p:spPr>
          <a:xfrm>
            <a:off x="974880" y="3962160"/>
            <a:ext cx="719352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dirty="0">
                <a:solidFill>
                  <a:srgbClr val="EEEFF5"/>
                </a:solidFill>
                <a:latin typeface="Montserrat"/>
                <a:ea typeface="Montserrat"/>
              </a:rPr>
              <a:t>Mayank</a:t>
            </a:r>
            <a:r>
              <a:rPr lang="en-US" sz="1700" b="0" u="none" strike="noStrike" dirty="0">
                <a:solidFill>
                  <a:srgbClr val="EEEFF5"/>
                </a:solidFill>
                <a:uFillTx/>
                <a:latin typeface="Montserrat"/>
                <a:ea typeface="Montserrat"/>
              </a:rPr>
              <a:t> (23SCSE1012330)</a:t>
            </a:r>
            <a:endParaRPr lang="en-IN" sz="17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Shape 5"/>
          <p:cNvSpPr/>
          <p:nvPr/>
        </p:nvSpPr>
        <p:spPr>
          <a:xfrm>
            <a:off x="758160" y="4741920"/>
            <a:ext cx="7626600" cy="779040"/>
          </a:xfrm>
          <a:prstGeom prst="roundRect">
            <a:avLst>
              <a:gd name="adj" fmla="val 25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5" name="Text 6"/>
          <p:cNvSpPr/>
          <p:nvPr/>
        </p:nvSpPr>
        <p:spPr>
          <a:xfrm>
            <a:off x="974880" y="4958640"/>
            <a:ext cx="719352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dirty="0">
                <a:solidFill>
                  <a:srgbClr val="EEEFF5"/>
                </a:solidFill>
                <a:latin typeface="Montserrat"/>
                <a:ea typeface="Montserrat"/>
              </a:rPr>
              <a:t>Anutosh</a:t>
            </a:r>
            <a:r>
              <a:rPr lang="en-US" sz="1700" b="0" u="none" strike="noStrike" dirty="0">
                <a:solidFill>
                  <a:srgbClr val="EEEFF5"/>
                </a:solidFill>
                <a:uFillTx/>
                <a:latin typeface="Montserrat"/>
                <a:ea typeface="Montserrat"/>
              </a:rPr>
              <a:t> (23SCSE1012697)</a:t>
            </a:r>
            <a:endParaRPr lang="en-IN" sz="17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Shape 7"/>
          <p:cNvSpPr/>
          <p:nvPr/>
        </p:nvSpPr>
        <p:spPr>
          <a:xfrm>
            <a:off x="758160" y="5738400"/>
            <a:ext cx="7626600" cy="779040"/>
          </a:xfrm>
          <a:prstGeom prst="roundRect">
            <a:avLst>
              <a:gd name="adj" fmla="val 25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7" name="Text 8"/>
          <p:cNvSpPr/>
          <p:nvPr/>
        </p:nvSpPr>
        <p:spPr>
          <a:xfrm>
            <a:off x="974880" y="5954760"/>
            <a:ext cx="719352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 dirty="0">
                <a:solidFill>
                  <a:srgbClr val="EEEFF5"/>
                </a:solidFill>
                <a:uFillTx/>
                <a:latin typeface="Montserrat"/>
                <a:ea typeface="Montserrat"/>
              </a:rPr>
              <a:t>Himanshu (23SCSE1</a:t>
            </a:r>
            <a:r>
              <a:rPr lang="en-US" sz="1700" dirty="0">
                <a:solidFill>
                  <a:srgbClr val="EEEFF5"/>
                </a:solidFill>
                <a:latin typeface="Montserrat"/>
                <a:ea typeface="Montserrat"/>
              </a:rPr>
              <a:t>012451</a:t>
            </a:r>
            <a:r>
              <a:rPr lang="en-US" sz="1700" b="0" u="none" strike="noStrike" dirty="0">
                <a:solidFill>
                  <a:srgbClr val="EEEFF5"/>
                </a:solidFill>
                <a:uFillTx/>
                <a:latin typeface="Montserrat"/>
                <a:ea typeface="Montserrat"/>
              </a:rPr>
              <a:t>)</a:t>
            </a:r>
            <a:endParaRPr lang="en-IN" sz="17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0"/>
          <p:cNvSpPr/>
          <p:nvPr/>
        </p:nvSpPr>
        <p:spPr>
          <a:xfrm>
            <a:off x="717120" y="563400"/>
            <a:ext cx="770904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301"/>
              </a:lnSpc>
              <a:tabLst>
                <a:tab pos="0" algn="l"/>
              </a:tabLst>
            </a:pPr>
            <a:r>
              <a:rPr lang="en-US" sz="42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Project Summary &amp; Problem Statement</a:t>
            </a:r>
            <a:endParaRPr lang="en-IN" sz="4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717120" y="221868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2"/>
          <p:cNvSpPr/>
          <p:nvPr/>
        </p:nvSpPr>
        <p:spPr>
          <a:xfrm>
            <a:off x="921960" y="242352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Investigate rise of hot and cold day frequency and severity.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Shape 3"/>
          <p:cNvSpPr/>
          <p:nvPr/>
        </p:nvSpPr>
        <p:spPr>
          <a:xfrm>
            <a:off x="717120" y="316080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4"/>
          <p:cNvSpPr/>
          <p:nvPr/>
        </p:nvSpPr>
        <p:spPr>
          <a:xfrm>
            <a:off x="921960" y="336564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Quantify and visualize extremes over time and regions.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Shape 5"/>
          <p:cNvSpPr/>
          <p:nvPr/>
        </p:nvSpPr>
        <p:spPr>
          <a:xfrm>
            <a:off x="717120" y="410292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Text 6"/>
          <p:cNvSpPr/>
          <p:nvPr/>
        </p:nvSpPr>
        <p:spPr>
          <a:xfrm>
            <a:off x="921960" y="430776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Assess threats to health, agriculture, energy infrastructure.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Shape 7"/>
          <p:cNvSpPr/>
          <p:nvPr/>
        </p:nvSpPr>
        <p:spPr>
          <a:xfrm>
            <a:off x="717120" y="504504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8"/>
          <p:cNvSpPr/>
          <p:nvPr/>
        </p:nvSpPr>
        <p:spPr>
          <a:xfrm>
            <a:off x="921960" y="524988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Data-driven foundation for adaptive climate strategies.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Shape 9"/>
          <p:cNvSpPr/>
          <p:nvPr/>
        </p:nvSpPr>
        <p:spPr>
          <a:xfrm>
            <a:off x="717120" y="598716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Text 10"/>
          <p:cNvSpPr/>
          <p:nvPr/>
        </p:nvSpPr>
        <p:spPr>
          <a:xfrm>
            <a:off x="921960" y="619200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Support policy formulation for climate resilience.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Shape 11"/>
          <p:cNvSpPr/>
          <p:nvPr/>
        </p:nvSpPr>
        <p:spPr>
          <a:xfrm>
            <a:off x="717120" y="6929280"/>
            <a:ext cx="7709040" cy="736560"/>
          </a:xfrm>
          <a:prstGeom prst="roundRect">
            <a:avLst>
              <a:gd name="adj" fmla="val 25010"/>
            </a:avLst>
          </a:prstGeom>
          <a:solidFill>
            <a:srgbClr val="282C32"/>
          </a:solidFill>
          <a:ln w="0">
            <a:noFill/>
          </a:ln>
          <a:effectLst>
            <a:outerShdw blurRad="5076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Text 12"/>
          <p:cNvSpPr/>
          <p:nvPr/>
        </p:nvSpPr>
        <p:spPr>
          <a:xfrm>
            <a:off x="921960" y="7134120"/>
            <a:ext cx="7299360" cy="32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Enhance predictive capabilities for future extremes.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3"/>
          <a:stretch/>
        </p:blipFill>
        <p:spPr>
          <a:xfrm>
            <a:off x="8710920" y="0"/>
            <a:ext cx="5919480" cy="82296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0"/>
          <p:cNvSpPr/>
          <p:nvPr/>
        </p:nvSpPr>
        <p:spPr>
          <a:xfrm>
            <a:off x="758160" y="857880"/>
            <a:ext cx="6230160" cy="71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601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Objectives &amp; Importance</a:t>
            </a:r>
            <a:endParaRPr lang="en-IN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Shape 1"/>
          <p:cNvSpPr/>
          <p:nvPr/>
        </p:nvSpPr>
        <p:spPr>
          <a:xfrm>
            <a:off x="758160" y="2003760"/>
            <a:ext cx="486720" cy="48672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Text 2"/>
          <p:cNvSpPr/>
          <p:nvPr/>
        </p:nvSpPr>
        <p:spPr>
          <a:xfrm>
            <a:off x="1462320" y="2078280"/>
            <a:ext cx="285012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Classify extremes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Text 3"/>
          <p:cNvSpPr/>
          <p:nvPr/>
        </p:nvSpPr>
        <p:spPr>
          <a:xfrm>
            <a:off x="1462320" y="2564280"/>
            <a:ext cx="3485880" cy="17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Establish scientific temperature thresholds to accurately identify and categorize hot and cold extreme weather events across different regions and periods.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Shape 4"/>
          <p:cNvSpPr/>
          <p:nvPr/>
        </p:nvSpPr>
        <p:spPr>
          <a:xfrm>
            <a:off x="5219640" y="2003760"/>
            <a:ext cx="486720" cy="48672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Text 5"/>
          <p:cNvSpPr/>
          <p:nvPr/>
        </p:nvSpPr>
        <p:spPr>
          <a:xfrm>
            <a:off x="5923800" y="2078280"/>
            <a:ext cx="285012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Analyze frequency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Text 6"/>
          <p:cNvSpPr/>
          <p:nvPr/>
        </p:nvSpPr>
        <p:spPr>
          <a:xfrm>
            <a:off x="5923800" y="2564280"/>
            <a:ext cx="348588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Study the timing, duration, and recurrence patterns of extreme temperature events to uncover trends and changes over time.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Shape 7"/>
          <p:cNvSpPr/>
          <p:nvPr/>
        </p:nvSpPr>
        <p:spPr>
          <a:xfrm>
            <a:off x="9681480" y="2003760"/>
            <a:ext cx="486720" cy="48672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Text 8"/>
          <p:cNvSpPr/>
          <p:nvPr/>
        </p:nvSpPr>
        <p:spPr>
          <a:xfrm>
            <a:off x="10385280" y="2078280"/>
            <a:ext cx="285012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Explore relationships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 9"/>
          <p:cNvSpPr/>
          <p:nvPr/>
        </p:nvSpPr>
        <p:spPr>
          <a:xfrm>
            <a:off x="10385280" y="2564280"/>
            <a:ext cx="3485880" cy="242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Investigate how temperature extremes interact with other meteorological variables such as humidity, wind, and atmospheric pressure to understand contributing factors and impacts.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Shape 10"/>
          <p:cNvSpPr/>
          <p:nvPr/>
        </p:nvSpPr>
        <p:spPr>
          <a:xfrm>
            <a:off x="758160" y="5424480"/>
            <a:ext cx="486720" cy="48672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Text 11"/>
          <p:cNvSpPr/>
          <p:nvPr/>
        </p:nvSpPr>
        <p:spPr>
          <a:xfrm>
            <a:off x="1462320" y="5499000"/>
            <a:ext cx="335304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Develop prediction models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Text 12"/>
          <p:cNvSpPr/>
          <p:nvPr/>
        </p:nvSpPr>
        <p:spPr>
          <a:xfrm>
            <a:off x="1462320" y="5985000"/>
            <a:ext cx="571680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Utilize machine learning techniques to build forecasting models that can predict upcoming extreme temperature events with improved accuracy.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Shape 13"/>
          <p:cNvSpPr/>
          <p:nvPr/>
        </p:nvSpPr>
        <p:spPr>
          <a:xfrm>
            <a:off x="7450560" y="5424480"/>
            <a:ext cx="486720" cy="48672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53280" dist="26474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Text 14"/>
          <p:cNvSpPr/>
          <p:nvPr/>
        </p:nvSpPr>
        <p:spPr>
          <a:xfrm>
            <a:off x="8154720" y="5499000"/>
            <a:ext cx="3454920" cy="35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Support resilience planning</a:t>
            </a:r>
            <a:endParaRPr lang="en-IN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15"/>
          <p:cNvSpPr/>
          <p:nvPr/>
        </p:nvSpPr>
        <p:spPr>
          <a:xfrm>
            <a:off x="8154720" y="5985000"/>
            <a:ext cx="5716800" cy="103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Provide insights and data-driven recommendations to aid urban and rural climate adaptation strategies for mitigating the effects of extreme temperatures.</a:t>
            </a:r>
            <a:endParaRPr lang="en-IN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245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687600" y="2996640"/>
            <a:ext cx="573300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051"/>
              </a:lnSpc>
              <a:tabLst>
                <a:tab pos="0" algn="l"/>
              </a:tabLst>
            </a:pPr>
            <a:r>
              <a:rPr lang="en-US" sz="40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Data Sources &amp; Variables</a:t>
            </a:r>
            <a:endParaRPr lang="en-IN" sz="40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687600" y="4134240"/>
            <a:ext cx="2584440" cy="32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Data Sources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Text 2"/>
          <p:cNvSpPr/>
          <p:nvPr/>
        </p:nvSpPr>
        <p:spPr>
          <a:xfrm>
            <a:off x="687600" y="465372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NOAA GSOD: Global surface observations providing daily temperature and precipitation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Text 3"/>
          <p:cNvSpPr/>
          <p:nvPr/>
        </p:nvSpPr>
        <p:spPr>
          <a:xfrm>
            <a:off x="687600" y="566532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ERA5 reanalysis data: Comprehensive atmospheric data from weather models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687600" y="667692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Local weather stations: Ground-truth data for specific regions and microclimates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5272920" y="4134240"/>
            <a:ext cx="2584440" cy="32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Key Variables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 6"/>
          <p:cNvSpPr/>
          <p:nvPr/>
        </p:nvSpPr>
        <p:spPr>
          <a:xfrm>
            <a:off x="5272920" y="4653720"/>
            <a:ext cx="4097520" cy="62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Temperature, humidity: Key indicators of thermal conditions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 7"/>
          <p:cNvSpPr/>
          <p:nvPr/>
        </p:nvSpPr>
        <p:spPr>
          <a:xfrm>
            <a:off x="5272920" y="535104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Wind speed, pressure: Factors influencing weather patterns and extremes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5272920" y="636264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Cloud cover, elevation: Variables affecting solar radiation and temperature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Text 9"/>
          <p:cNvSpPr/>
          <p:nvPr/>
        </p:nvSpPr>
        <p:spPr>
          <a:xfrm>
            <a:off x="9858240" y="4134240"/>
            <a:ext cx="2584440" cy="32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Data Processing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 10"/>
          <p:cNvSpPr/>
          <p:nvPr/>
        </p:nvSpPr>
        <p:spPr>
          <a:xfrm>
            <a:off x="9858240" y="465372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Timestamps and geo-coordinates: Precise temporal and spatial referencing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11"/>
          <p:cNvSpPr/>
          <p:nvPr/>
        </p:nvSpPr>
        <p:spPr>
          <a:xfrm>
            <a:off x="9858240" y="5665320"/>
            <a:ext cx="4097520" cy="62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Data cleaning and quality checks: Ensuring reliability and accuracy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 12"/>
          <p:cNvSpPr/>
          <p:nvPr/>
        </p:nvSpPr>
        <p:spPr>
          <a:xfrm>
            <a:off x="9858240" y="6362640"/>
            <a:ext cx="4097520" cy="94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2449"/>
              </a:lnSpc>
              <a:buClr>
                <a:srgbClr val="EEEFF5"/>
              </a:buClr>
              <a:buFont typeface="Symbol" charset="2"/>
              <a:buChar char=""/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Outlier detection and anomaly removal: Filtering unusual or erroneous data points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0"/>
          <p:cNvSpPr/>
          <p:nvPr/>
        </p:nvSpPr>
        <p:spPr>
          <a:xfrm>
            <a:off x="652680" y="824400"/>
            <a:ext cx="4924440" cy="61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799"/>
              </a:lnSpc>
              <a:tabLst>
                <a:tab pos="0" algn="l"/>
              </a:tabLst>
            </a:pPr>
            <a:r>
              <a:rPr lang="en-US" sz="38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Methodology Overview</a:t>
            </a:r>
            <a:endParaRPr lang="en-IN" sz="3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Image 0" descr="preencoded.png"/>
          <p:cNvPicPr/>
          <p:nvPr/>
        </p:nvPicPr>
        <p:blipFill>
          <a:blip r:embed="rId3"/>
          <a:stretch/>
        </p:blipFill>
        <p:spPr>
          <a:xfrm>
            <a:off x="652680" y="1810440"/>
            <a:ext cx="931680" cy="111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1"/>
          <p:cNvSpPr/>
          <p:nvPr/>
        </p:nvSpPr>
        <p:spPr>
          <a:xfrm>
            <a:off x="1864800" y="1996920"/>
            <a:ext cx="245340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Preprocessing</a:t>
            </a:r>
            <a:endParaRPr lang="en-IN" sz="1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2"/>
          <p:cNvSpPr/>
          <p:nvPr/>
        </p:nvSpPr>
        <p:spPr>
          <a:xfrm>
            <a:off x="1864800" y="2415600"/>
            <a:ext cx="12112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Clean, align, and normalize all data from multiple sources to ensure consistency and reliability before analysis.</a:t>
            </a:r>
            <a:endParaRPr lang="en-IN" sz="1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2" name="Image 1" descr="preencoded.png"/>
          <p:cNvPicPr/>
          <p:nvPr/>
        </p:nvPicPr>
        <p:blipFill>
          <a:blip r:embed="rId4"/>
          <a:stretch/>
        </p:blipFill>
        <p:spPr>
          <a:xfrm>
            <a:off x="652680" y="2929680"/>
            <a:ext cx="931680" cy="111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3"/>
          <p:cNvSpPr/>
          <p:nvPr/>
        </p:nvSpPr>
        <p:spPr>
          <a:xfrm>
            <a:off x="1864800" y="3116160"/>
            <a:ext cx="245340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Thresholding</a:t>
            </a:r>
            <a:endParaRPr lang="en-IN" sz="1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1864800" y="3534480"/>
            <a:ext cx="12112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Define and apply fixed and statistical temperature limits to accurately label hot and cold days in each region and timeframe.</a:t>
            </a:r>
            <a:endParaRPr lang="en-IN" sz="1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Image 2" descr="preencoded.png"/>
          <p:cNvPicPr/>
          <p:nvPr/>
        </p:nvPicPr>
        <p:blipFill>
          <a:blip r:embed="rId5"/>
          <a:stretch/>
        </p:blipFill>
        <p:spPr>
          <a:xfrm>
            <a:off x="652680" y="4048560"/>
            <a:ext cx="931680" cy="111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 5"/>
          <p:cNvSpPr/>
          <p:nvPr/>
        </p:nvSpPr>
        <p:spPr>
          <a:xfrm>
            <a:off x="1864800" y="4235040"/>
            <a:ext cx="245340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Exploratory Analysis</a:t>
            </a:r>
            <a:endParaRPr lang="en-IN" sz="1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1864800" y="4653360"/>
            <a:ext cx="12112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Visualize seasonal and geographic trends in extreme temperature events to identify patterns and anomalies.</a:t>
            </a:r>
            <a:endParaRPr lang="en-IN" sz="1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8" name="Image 3" descr="preencoded.png"/>
          <p:cNvPicPr/>
          <p:nvPr/>
        </p:nvPicPr>
        <p:blipFill>
          <a:blip r:embed="rId6"/>
          <a:stretch/>
        </p:blipFill>
        <p:spPr>
          <a:xfrm>
            <a:off x="652680" y="5167440"/>
            <a:ext cx="931680" cy="111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 7"/>
          <p:cNvSpPr/>
          <p:nvPr/>
        </p:nvSpPr>
        <p:spPr>
          <a:xfrm>
            <a:off x="1864800" y="5353920"/>
            <a:ext cx="245340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Modeling</a:t>
            </a:r>
            <a:endParaRPr lang="en-IN" sz="1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8"/>
          <p:cNvSpPr/>
          <p:nvPr/>
        </p:nvSpPr>
        <p:spPr>
          <a:xfrm>
            <a:off x="1864800" y="5772240"/>
            <a:ext cx="12112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Implement classification, clustering, and forecasting techniques to predict and categorize temperature extremes.</a:t>
            </a:r>
            <a:endParaRPr lang="en-IN" sz="1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1" name="Image 4" descr="preencoded.png"/>
          <p:cNvPicPr/>
          <p:nvPr/>
        </p:nvPicPr>
        <p:blipFill>
          <a:blip r:embed="rId7"/>
          <a:stretch/>
        </p:blipFill>
        <p:spPr>
          <a:xfrm>
            <a:off x="652680" y="6286320"/>
            <a:ext cx="931680" cy="111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 9"/>
          <p:cNvSpPr/>
          <p:nvPr/>
        </p:nvSpPr>
        <p:spPr>
          <a:xfrm>
            <a:off x="1864800" y="6472800"/>
            <a:ext cx="245340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Validation</a:t>
            </a:r>
            <a:endParaRPr lang="en-IN" sz="1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ext 10"/>
          <p:cNvSpPr/>
          <p:nvPr/>
        </p:nvSpPr>
        <p:spPr>
          <a:xfrm>
            <a:off x="1864800" y="6891480"/>
            <a:ext cx="12112200" cy="29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Conduct statistical tests and evaluate model accuracy using metrics to ensure robustness and predictive power.</a:t>
            </a:r>
            <a:endParaRPr lang="en-IN" sz="1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6176880" y="803160"/>
            <a:ext cx="5191920" cy="64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100"/>
              </a:lnSpc>
              <a:tabLst>
                <a:tab pos="0" algn="l"/>
              </a:tabLst>
            </a:pPr>
            <a:r>
              <a:rPr lang="en-US" sz="40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Preprocessing Steps</a:t>
            </a:r>
            <a:endParaRPr lang="en-IN" sz="40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Shape 1"/>
          <p:cNvSpPr/>
          <p:nvPr/>
        </p:nvSpPr>
        <p:spPr>
          <a:xfrm>
            <a:off x="10046880" y="1747800"/>
            <a:ext cx="22320" cy="5677560"/>
          </a:xfrm>
          <a:prstGeom prst="roundRect">
            <a:avLst>
              <a:gd name="adj" fmla="val 776844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Shape 2"/>
          <p:cNvSpPr/>
          <p:nvPr/>
        </p:nvSpPr>
        <p:spPr>
          <a:xfrm>
            <a:off x="9267480" y="1958400"/>
            <a:ext cx="591120" cy="22320"/>
          </a:xfrm>
          <a:prstGeom prst="roundRect">
            <a:avLst>
              <a:gd name="adj" fmla="val 776844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Shape 3"/>
          <p:cNvSpPr/>
          <p:nvPr/>
        </p:nvSpPr>
        <p:spPr>
          <a:xfrm>
            <a:off x="9836640" y="1747800"/>
            <a:ext cx="443160" cy="443160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Text 4"/>
          <p:cNvSpPr/>
          <p:nvPr/>
        </p:nvSpPr>
        <p:spPr>
          <a:xfrm>
            <a:off x="9902520" y="1775160"/>
            <a:ext cx="310680" cy="38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49"/>
              </a:lnSpc>
              <a:tabLst>
                <a:tab pos="0" algn="l"/>
              </a:tabLst>
            </a:pPr>
            <a:r>
              <a:rPr lang="en-US" sz="24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1</a:t>
            </a:r>
            <a:endParaRPr lang="en-IN" sz="2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 5"/>
          <p:cNvSpPr/>
          <p:nvPr/>
        </p:nvSpPr>
        <p:spPr>
          <a:xfrm>
            <a:off x="6176880" y="1815840"/>
            <a:ext cx="2894040" cy="64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551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Data collection and integration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6"/>
          <p:cNvSpPr/>
          <p:nvPr/>
        </p:nvSpPr>
        <p:spPr>
          <a:xfrm>
            <a:off x="6176880" y="2583360"/>
            <a:ext cx="289404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449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Gathering raw data from multiple sources and consolidating it into a unified dataset for analysis.</a:t>
            </a:r>
            <a:endParaRPr lang="en-IN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Shape 7"/>
          <p:cNvSpPr/>
          <p:nvPr/>
        </p:nvSpPr>
        <p:spPr>
          <a:xfrm>
            <a:off x="10257480" y="3142440"/>
            <a:ext cx="591120" cy="22320"/>
          </a:xfrm>
          <a:prstGeom prst="roundRect">
            <a:avLst>
              <a:gd name="adj" fmla="val 776844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Shape 8"/>
          <p:cNvSpPr/>
          <p:nvPr/>
        </p:nvSpPr>
        <p:spPr>
          <a:xfrm>
            <a:off x="9836640" y="2931840"/>
            <a:ext cx="443160" cy="443160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Text 9"/>
          <p:cNvSpPr/>
          <p:nvPr/>
        </p:nvSpPr>
        <p:spPr>
          <a:xfrm>
            <a:off x="9902520" y="2959200"/>
            <a:ext cx="310680" cy="38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49"/>
              </a:lnSpc>
              <a:tabLst>
                <a:tab pos="0" algn="l"/>
              </a:tabLst>
            </a:pPr>
            <a:r>
              <a:rPr lang="en-US" sz="24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2</a:t>
            </a:r>
            <a:endParaRPr lang="en-IN" sz="2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10"/>
          <p:cNvSpPr/>
          <p:nvPr/>
        </p:nvSpPr>
        <p:spPr>
          <a:xfrm>
            <a:off x="11044800" y="2999520"/>
            <a:ext cx="2894040" cy="64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Quality control and anomaly detection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11"/>
          <p:cNvSpPr/>
          <p:nvPr/>
        </p:nvSpPr>
        <p:spPr>
          <a:xfrm>
            <a:off x="11044800" y="3767040"/>
            <a:ext cx="2894040" cy="94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Identifying and removing erroneous or inconsistent data to ensure accuracy.</a:t>
            </a:r>
            <a:endParaRPr lang="en-IN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Shape 12"/>
          <p:cNvSpPr/>
          <p:nvPr/>
        </p:nvSpPr>
        <p:spPr>
          <a:xfrm>
            <a:off x="9267480" y="4450680"/>
            <a:ext cx="591120" cy="22320"/>
          </a:xfrm>
          <a:prstGeom prst="roundRect">
            <a:avLst>
              <a:gd name="adj" fmla="val 776844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Shape 13"/>
          <p:cNvSpPr/>
          <p:nvPr/>
        </p:nvSpPr>
        <p:spPr>
          <a:xfrm>
            <a:off x="9836640" y="4240440"/>
            <a:ext cx="443160" cy="443160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14"/>
          <p:cNvSpPr/>
          <p:nvPr/>
        </p:nvSpPr>
        <p:spPr>
          <a:xfrm>
            <a:off x="9902520" y="4267440"/>
            <a:ext cx="310680" cy="38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49"/>
              </a:lnSpc>
              <a:tabLst>
                <a:tab pos="0" algn="l"/>
              </a:tabLst>
            </a:pPr>
            <a:r>
              <a:rPr lang="en-US" sz="24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3</a:t>
            </a:r>
            <a:endParaRPr lang="en-IN" sz="2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 15"/>
          <p:cNvSpPr/>
          <p:nvPr/>
        </p:nvSpPr>
        <p:spPr>
          <a:xfrm>
            <a:off x="6237360" y="4308120"/>
            <a:ext cx="2833560" cy="32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551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Missing value imputation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6"/>
          <p:cNvSpPr/>
          <p:nvPr/>
        </p:nvSpPr>
        <p:spPr>
          <a:xfrm>
            <a:off x="6176880" y="4750920"/>
            <a:ext cx="289404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449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Filling gaps in the dataset using statistical methods or predictive modeling to maintain completeness.</a:t>
            </a:r>
            <a:endParaRPr lang="en-IN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17"/>
          <p:cNvSpPr/>
          <p:nvPr/>
        </p:nvSpPr>
        <p:spPr>
          <a:xfrm>
            <a:off x="10257480" y="5539320"/>
            <a:ext cx="591120" cy="22320"/>
          </a:xfrm>
          <a:prstGeom prst="roundRect">
            <a:avLst>
              <a:gd name="adj" fmla="val 776844"/>
            </a:avLst>
          </a:prstGeom>
          <a:solidFill>
            <a:srgbClr val="60646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Shape 18"/>
          <p:cNvSpPr/>
          <p:nvPr/>
        </p:nvSpPr>
        <p:spPr>
          <a:xfrm>
            <a:off x="9836640" y="5328720"/>
            <a:ext cx="443160" cy="443160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Text 19"/>
          <p:cNvSpPr/>
          <p:nvPr/>
        </p:nvSpPr>
        <p:spPr>
          <a:xfrm>
            <a:off x="9902520" y="5356080"/>
            <a:ext cx="310680" cy="38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49"/>
              </a:lnSpc>
              <a:tabLst>
                <a:tab pos="0" algn="l"/>
              </a:tabLst>
            </a:pPr>
            <a:r>
              <a:rPr lang="en-US" sz="24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4</a:t>
            </a:r>
            <a:endParaRPr lang="en-IN" sz="2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20"/>
          <p:cNvSpPr/>
          <p:nvPr/>
        </p:nvSpPr>
        <p:spPr>
          <a:xfrm>
            <a:off x="11044800" y="5396400"/>
            <a:ext cx="2894040" cy="64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Feature engineering and standardization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Text 21"/>
          <p:cNvSpPr/>
          <p:nvPr/>
        </p:nvSpPr>
        <p:spPr>
          <a:xfrm>
            <a:off x="11044800" y="6163920"/>
            <a:ext cx="289404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Creating relevant features and normalizing data to improve model performance and comparability.</a:t>
            </a:r>
            <a:endParaRPr lang="en-IN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0"/>
          <p:cNvSpPr/>
          <p:nvPr/>
        </p:nvSpPr>
        <p:spPr>
          <a:xfrm>
            <a:off x="730440" y="573840"/>
            <a:ext cx="6660360" cy="68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00"/>
              </a:lnSpc>
              <a:tabLst>
                <a:tab pos="0" algn="l"/>
              </a:tabLst>
            </a:pPr>
            <a:r>
              <a:rPr lang="en-US" sz="43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Thresholds &amp; Classification</a:t>
            </a:r>
            <a:endParaRPr lang="en-IN" sz="43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8" name="Image 0" descr="preencoded.png"/>
          <p:cNvPicPr/>
          <p:nvPr/>
        </p:nvPicPr>
        <p:blipFill>
          <a:blip r:embed="rId3"/>
          <a:stretch/>
        </p:blipFill>
        <p:spPr>
          <a:xfrm>
            <a:off x="2705760" y="3231720"/>
            <a:ext cx="9217800" cy="92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 1"/>
          <p:cNvSpPr/>
          <p:nvPr/>
        </p:nvSpPr>
        <p:spPr>
          <a:xfrm>
            <a:off x="3845880" y="6537240"/>
            <a:ext cx="351360" cy="4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27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1</a:t>
            </a:r>
            <a:endParaRPr lang="en-IN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Image 1" descr="preencoded.png"/>
          <p:cNvPicPr/>
          <p:nvPr/>
        </p:nvPicPr>
        <p:blipFill>
          <a:blip r:embed="rId4"/>
          <a:stretch/>
        </p:blipFill>
        <p:spPr>
          <a:xfrm>
            <a:off x="2705760" y="3231720"/>
            <a:ext cx="9217800" cy="92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2"/>
          <p:cNvSpPr/>
          <p:nvPr/>
        </p:nvSpPr>
        <p:spPr>
          <a:xfrm>
            <a:off x="5096160" y="4816080"/>
            <a:ext cx="351360" cy="4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27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2</a:t>
            </a:r>
            <a:endParaRPr lang="en-IN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Image 2" descr="preencoded.png"/>
          <p:cNvPicPr/>
          <p:nvPr/>
        </p:nvPicPr>
        <p:blipFill>
          <a:blip r:embed="rId5"/>
          <a:stretch/>
        </p:blipFill>
        <p:spPr>
          <a:xfrm>
            <a:off x="2705760" y="3231720"/>
            <a:ext cx="9217800" cy="92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3"/>
          <p:cNvSpPr/>
          <p:nvPr/>
        </p:nvSpPr>
        <p:spPr>
          <a:xfrm>
            <a:off x="7119720" y="4158720"/>
            <a:ext cx="351360" cy="4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27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3</a:t>
            </a:r>
            <a:endParaRPr lang="en-IN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Image 3" descr="preencoded.png"/>
          <p:cNvPicPr/>
          <p:nvPr/>
        </p:nvPicPr>
        <p:blipFill>
          <a:blip r:embed="rId6"/>
          <a:stretch/>
        </p:blipFill>
        <p:spPr>
          <a:xfrm>
            <a:off x="2705760" y="3231720"/>
            <a:ext cx="9217800" cy="92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Text 4"/>
          <p:cNvSpPr/>
          <p:nvPr/>
        </p:nvSpPr>
        <p:spPr>
          <a:xfrm>
            <a:off x="9142920" y="4816080"/>
            <a:ext cx="351360" cy="4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27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4</a:t>
            </a:r>
            <a:endParaRPr lang="en-IN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Image 4" descr="preencoded.png"/>
          <p:cNvPicPr/>
          <p:nvPr/>
        </p:nvPicPr>
        <p:blipFill>
          <a:blip r:embed="rId7"/>
          <a:stretch/>
        </p:blipFill>
        <p:spPr>
          <a:xfrm>
            <a:off x="2705760" y="3231720"/>
            <a:ext cx="9217800" cy="921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5"/>
          <p:cNvSpPr/>
          <p:nvPr/>
        </p:nvSpPr>
        <p:spPr>
          <a:xfrm>
            <a:off x="10393200" y="6537240"/>
            <a:ext cx="351360" cy="43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27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5</a:t>
            </a:r>
            <a:endParaRPr lang="en-IN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 6"/>
          <p:cNvSpPr/>
          <p:nvPr/>
        </p:nvSpPr>
        <p:spPr>
          <a:xfrm>
            <a:off x="746640" y="3914640"/>
            <a:ext cx="235080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Fixed Thresholds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Text 7"/>
          <p:cNvSpPr/>
          <p:nvPr/>
        </p:nvSpPr>
        <p:spPr>
          <a:xfrm>
            <a:off x="746640" y="4383000"/>
            <a:ext cx="23508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Hot &gt; 90°F, Cold &lt; 32°F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Text 8"/>
          <p:cNvSpPr/>
          <p:nvPr/>
        </p:nvSpPr>
        <p:spPr>
          <a:xfrm>
            <a:off x="3426840" y="1860840"/>
            <a:ext cx="2382840" cy="68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Statistical Approach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9"/>
          <p:cNvSpPr/>
          <p:nvPr/>
        </p:nvSpPr>
        <p:spPr>
          <a:xfrm>
            <a:off x="3426840" y="2672280"/>
            <a:ext cx="238284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Top/Bottom 5% of temperature values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Text 10"/>
          <p:cNvSpPr/>
          <p:nvPr/>
        </p:nvSpPr>
        <p:spPr>
          <a:xfrm>
            <a:off x="6123240" y="1677960"/>
            <a:ext cx="23828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Composite Indices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Text 11"/>
          <p:cNvSpPr/>
          <p:nvPr/>
        </p:nvSpPr>
        <p:spPr>
          <a:xfrm>
            <a:off x="6123240" y="2146320"/>
            <a:ext cx="238284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Heat Index, Wind Chill effects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Text 12"/>
          <p:cNvSpPr/>
          <p:nvPr/>
        </p:nvSpPr>
        <p:spPr>
          <a:xfrm>
            <a:off x="8820000" y="1860840"/>
            <a:ext cx="2382840" cy="68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Seasonal Adjustment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Text 13"/>
          <p:cNvSpPr/>
          <p:nvPr/>
        </p:nvSpPr>
        <p:spPr>
          <a:xfrm>
            <a:off x="8820000" y="2672280"/>
            <a:ext cx="238284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Normalized by regional climate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Text 14"/>
          <p:cNvSpPr/>
          <p:nvPr/>
        </p:nvSpPr>
        <p:spPr>
          <a:xfrm>
            <a:off x="11516400" y="3580920"/>
            <a:ext cx="23828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Labeling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Text 15"/>
          <p:cNvSpPr/>
          <p:nvPr/>
        </p:nvSpPr>
        <p:spPr>
          <a:xfrm>
            <a:off x="11516400" y="4049280"/>
            <a:ext cx="238284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Binary flags and severity levels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 0"/>
          <p:cNvSpPr/>
          <p:nvPr/>
        </p:nvSpPr>
        <p:spPr>
          <a:xfrm>
            <a:off x="684000" y="617400"/>
            <a:ext cx="5846040" cy="64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051"/>
              </a:lnSpc>
              <a:tabLst>
                <a:tab pos="0" algn="l"/>
              </a:tabLst>
            </a:pPr>
            <a:r>
              <a:rPr lang="en-US" sz="40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Exploratory Data Analysis</a:t>
            </a:r>
            <a:endParaRPr lang="en-IN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Shape 1"/>
          <p:cNvSpPr/>
          <p:nvPr/>
        </p:nvSpPr>
        <p:spPr>
          <a:xfrm>
            <a:off x="684000" y="1553760"/>
            <a:ext cx="438840" cy="43884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Text 2"/>
          <p:cNvSpPr/>
          <p:nvPr/>
        </p:nvSpPr>
        <p:spPr>
          <a:xfrm>
            <a:off x="1319040" y="162072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Temporal Distribution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 3"/>
          <p:cNvSpPr/>
          <p:nvPr/>
        </p:nvSpPr>
        <p:spPr>
          <a:xfrm>
            <a:off x="1319040" y="2059560"/>
            <a:ext cx="3130200" cy="124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Analyze temporal distribution of temperature extremes to identify seasonal and long-term trends.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Shape 4"/>
          <p:cNvSpPr/>
          <p:nvPr/>
        </p:nvSpPr>
        <p:spPr>
          <a:xfrm>
            <a:off x="4694040" y="1553760"/>
            <a:ext cx="438840" cy="43884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4" name="Image 1" descr="preencoded.png"/>
          <p:cNvPicPr/>
          <p:nvPr/>
        </p:nvPicPr>
        <p:blipFill>
          <a:blip r:embed="rId4"/>
          <a:stretch/>
        </p:blipFill>
        <p:spPr>
          <a:xfrm>
            <a:off x="4759560" y="1580760"/>
            <a:ext cx="30780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 5"/>
          <p:cNvSpPr/>
          <p:nvPr/>
        </p:nvSpPr>
        <p:spPr>
          <a:xfrm>
            <a:off x="5329080" y="1620720"/>
            <a:ext cx="3130200" cy="64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Heat Wave and Cold Spell Duration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Text 6"/>
          <p:cNvSpPr/>
          <p:nvPr/>
        </p:nvSpPr>
        <p:spPr>
          <a:xfrm>
            <a:off x="5329080" y="2381040"/>
            <a:ext cx="3130200" cy="15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Examine heat wave and cold spell duration to understand persistence and potential impacts on health and infrastructure.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Shape 7"/>
          <p:cNvSpPr/>
          <p:nvPr/>
        </p:nvSpPr>
        <p:spPr>
          <a:xfrm>
            <a:off x="684000" y="4334400"/>
            <a:ext cx="438840" cy="43884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8" name="Image 2" descr="preencoded.png"/>
          <p:cNvPicPr/>
          <p:nvPr/>
        </p:nvPicPr>
        <p:blipFill>
          <a:blip r:embed="rId5"/>
          <a:stretch/>
        </p:blipFill>
        <p:spPr>
          <a:xfrm>
            <a:off x="749520" y="4361400"/>
            <a:ext cx="30780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 8"/>
          <p:cNvSpPr/>
          <p:nvPr/>
        </p:nvSpPr>
        <p:spPr>
          <a:xfrm>
            <a:off x="1319040" y="440136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Geographic Patterns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Text 9"/>
          <p:cNvSpPr/>
          <p:nvPr/>
        </p:nvSpPr>
        <p:spPr>
          <a:xfrm>
            <a:off x="1319040" y="4840200"/>
            <a:ext cx="3130200" cy="124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Explore geographic patterns of extreme temperatures across regions to detect hotspots and climate variability.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Shape 10"/>
          <p:cNvSpPr/>
          <p:nvPr/>
        </p:nvSpPr>
        <p:spPr>
          <a:xfrm>
            <a:off x="4694040" y="4334400"/>
            <a:ext cx="438840" cy="43884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2" name="Image 3" descr="preencoded.png"/>
          <p:cNvPicPr/>
          <p:nvPr/>
        </p:nvPicPr>
        <p:blipFill>
          <a:blip r:embed="rId6"/>
          <a:stretch/>
        </p:blipFill>
        <p:spPr>
          <a:xfrm>
            <a:off x="4759560" y="4361400"/>
            <a:ext cx="30780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Text 11"/>
          <p:cNvSpPr/>
          <p:nvPr/>
        </p:nvSpPr>
        <p:spPr>
          <a:xfrm>
            <a:off x="5329080" y="4401360"/>
            <a:ext cx="2893320" cy="32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Urban Heat Island Effects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Text 12"/>
          <p:cNvSpPr/>
          <p:nvPr/>
        </p:nvSpPr>
        <p:spPr>
          <a:xfrm>
            <a:off x="5329080" y="4840200"/>
            <a:ext cx="3130200" cy="124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Investigate urban heat island effects and their amplification of temperature extremes in metropolitan areas.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Shape 13"/>
          <p:cNvSpPr/>
          <p:nvPr/>
        </p:nvSpPr>
        <p:spPr>
          <a:xfrm>
            <a:off x="684000" y="6481080"/>
            <a:ext cx="438840" cy="43884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 w="0">
            <a:noFill/>
          </a:ln>
          <a:effectLst>
            <a:outerShdw blurRad="48240" dist="23419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6" name="Image 4" descr="preencoded.png"/>
          <p:cNvPicPr/>
          <p:nvPr/>
        </p:nvPicPr>
        <p:blipFill>
          <a:blip r:embed="rId7"/>
          <a:stretch/>
        </p:blipFill>
        <p:spPr>
          <a:xfrm>
            <a:off x="749520" y="6508080"/>
            <a:ext cx="30780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Text 14"/>
          <p:cNvSpPr/>
          <p:nvPr/>
        </p:nvSpPr>
        <p:spPr>
          <a:xfrm>
            <a:off x="1319040" y="654804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Visualizations</a:t>
            </a: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Text 15"/>
          <p:cNvSpPr/>
          <p:nvPr/>
        </p:nvSpPr>
        <p:spPr>
          <a:xfrm>
            <a:off x="1319040" y="6986880"/>
            <a:ext cx="7140240" cy="62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Create visualizations highlighting anomalies and unusual temperature events for clear communication of findings.</a:t>
            </a:r>
            <a:endParaRPr lang="en-IN" sz="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3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Shape 0"/>
          <p:cNvSpPr/>
          <p:nvPr/>
        </p:nvSpPr>
        <p:spPr>
          <a:xfrm>
            <a:off x="0" y="0"/>
            <a:ext cx="14629680" cy="8230320"/>
          </a:xfrm>
          <a:prstGeom prst="rect">
            <a:avLst/>
          </a:prstGeom>
          <a:solidFill>
            <a:srgbClr val="282C32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 1"/>
          <p:cNvSpPr/>
          <p:nvPr/>
        </p:nvSpPr>
        <p:spPr>
          <a:xfrm>
            <a:off x="730440" y="573840"/>
            <a:ext cx="5492520" cy="68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00"/>
              </a:lnSpc>
              <a:tabLst>
                <a:tab pos="0" algn="l"/>
              </a:tabLst>
            </a:pPr>
            <a:r>
              <a:rPr lang="en-US" sz="4300" b="1" u="none" strike="noStrike">
                <a:solidFill>
                  <a:srgbClr val="9998FF"/>
                </a:solidFill>
                <a:uFillTx/>
                <a:latin typeface="Barlow Bold"/>
                <a:ea typeface="Barlow Bold"/>
              </a:rPr>
              <a:t>ML Models &amp; Tools</a:t>
            </a:r>
            <a:endParaRPr lang="en-IN" sz="43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Shape 2"/>
          <p:cNvSpPr/>
          <p:nvPr/>
        </p:nvSpPr>
        <p:spPr>
          <a:xfrm>
            <a:off x="730440" y="157356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3" name="Text 3"/>
          <p:cNvSpPr/>
          <p:nvPr/>
        </p:nvSpPr>
        <p:spPr>
          <a:xfrm>
            <a:off x="1409040" y="164520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Classification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Text 4"/>
          <p:cNvSpPr/>
          <p:nvPr/>
        </p:nvSpPr>
        <p:spPr>
          <a:xfrm>
            <a:off x="1409040" y="211356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Random Forest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builds multiple trees to classify by majority vote.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Shape 5"/>
          <p:cNvSpPr/>
          <p:nvPr/>
        </p:nvSpPr>
        <p:spPr>
          <a:xfrm>
            <a:off x="7445520" y="157356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6" name="Image 1" descr="preencoded.png"/>
          <p:cNvPicPr/>
          <p:nvPr/>
        </p:nvPicPr>
        <p:blipFill>
          <a:blip r:embed="rId4"/>
          <a:stretch/>
        </p:blipFill>
        <p:spPr>
          <a:xfrm>
            <a:off x="7515720" y="160236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 6"/>
          <p:cNvSpPr/>
          <p:nvPr/>
        </p:nvSpPr>
        <p:spPr>
          <a:xfrm>
            <a:off x="8124120" y="164520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Forecasting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Text 7"/>
          <p:cNvSpPr/>
          <p:nvPr/>
        </p:nvSpPr>
        <p:spPr>
          <a:xfrm>
            <a:off x="8124120" y="211356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ARIMA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models linear time relations;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LSTM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handles complex sequences.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Shape 8"/>
          <p:cNvSpPr/>
          <p:nvPr/>
        </p:nvSpPr>
        <p:spPr>
          <a:xfrm>
            <a:off x="730440" y="319896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0" name="Image 2" descr="preencoded.png"/>
          <p:cNvPicPr/>
          <p:nvPr/>
        </p:nvPicPr>
        <p:blipFill>
          <a:blip r:embed="rId5"/>
          <a:stretch/>
        </p:blipFill>
        <p:spPr>
          <a:xfrm>
            <a:off x="800640" y="322776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Text 9"/>
          <p:cNvSpPr/>
          <p:nvPr/>
        </p:nvSpPr>
        <p:spPr>
          <a:xfrm>
            <a:off x="1409040" y="327060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Clustering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Text 10"/>
          <p:cNvSpPr/>
          <p:nvPr/>
        </p:nvSpPr>
        <p:spPr>
          <a:xfrm>
            <a:off x="1409040" y="373896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K-Means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groups by similarity;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DBSCAN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finds density clusters and noise.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Shape 11"/>
          <p:cNvSpPr/>
          <p:nvPr/>
        </p:nvSpPr>
        <p:spPr>
          <a:xfrm>
            <a:off x="7445520" y="319896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4" name="Image 3" descr="preencoded.png"/>
          <p:cNvPicPr/>
          <p:nvPr/>
        </p:nvPicPr>
        <p:blipFill>
          <a:blip r:embed="rId6"/>
          <a:stretch/>
        </p:blipFill>
        <p:spPr>
          <a:xfrm>
            <a:off x="7515720" y="322776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Text 12"/>
          <p:cNvSpPr/>
          <p:nvPr/>
        </p:nvSpPr>
        <p:spPr>
          <a:xfrm>
            <a:off x="8124120" y="327060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Tools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 13"/>
          <p:cNvSpPr/>
          <p:nvPr/>
        </p:nvSpPr>
        <p:spPr>
          <a:xfrm>
            <a:off x="8124120" y="373896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Python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for programming;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Pandas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for data;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TensorFlow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for ML models.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Shape 14"/>
          <p:cNvSpPr/>
          <p:nvPr/>
        </p:nvSpPr>
        <p:spPr>
          <a:xfrm>
            <a:off x="730440" y="482400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8" name="Image 4" descr="preencoded.png"/>
          <p:cNvPicPr/>
          <p:nvPr/>
        </p:nvPicPr>
        <p:blipFill>
          <a:blip r:embed="rId7"/>
          <a:stretch/>
        </p:blipFill>
        <p:spPr>
          <a:xfrm>
            <a:off x="800640" y="485280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Text 15"/>
          <p:cNvSpPr/>
          <p:nvPr/>
        </p:nvSpPr>
        <p:spPr>
          <a:xfrm>
            <a:off x="1409040" y="489564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Visualization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Text 16"/>
          <p:cNvSpPr/>
          <p:nvPr/>
        </p:nvSpPr>
        <p:spPr>
          <a:xfrm>
            <a:off x="1409040" y="536400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Seaborn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and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Matplotlib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create statistical and general plots.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Shape 17"/>
          <p:cNvSpPr/>
          <p:nvPr/>
        </p:nvSpPr>
        <p:spPr>
          <a:xfrm>
            <a:off x="7445520" y="482400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2" name="Image 5" descr="preencoded.png"/>
          <p:cNvPicPr/>
          <p:nvPr/>
        </p:nvPicPr>
        <p:blipFill>
          <a:blip r:embed="rId8"/>
          <a:stretch/>
        </p:blipFill>
        <p:spPr>
          <a:xfrm>
            <a:off x="7515720" y="485280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 18"/>
          <p:cNvSpPr/>
          <p:nvPr/>
        </p:nvSpPr>
        <p:spPr>
          <a:xfrm>
            <a:off x="8124120" y="489564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Spatial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Text 19"/>
          <p:cNvSpPr/>
          <p:nvPr/>
        </p:nvSpPr>
        <p:spPr>
          <a:xfrm>
            <a:off x="8124120" y="5364000"/>
            <a:ext cx="57751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GeoPandas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handles geospatial and vector GIS data.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Shape 20"/>
          <p:cNvSpPr/>
          <p:nvPr/>
        </p:nvSpPr>
        <p:spPr>
          <a:xfrm>
            <a:off x="730440" y="644940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Image 6" descr="preencoded.png"/>
          <p:cNvPicPr/>
          <p:nvPr/>
        </p:nvPicPr>
        <p:blipFill>
          <a:blip r:embed="rId9"/>
          <a:stretch/>
        </p:blipFill>
        <p:spPr>
          <a:xfrm>
            <a:off x="800640" y="647820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Text 21"/>
          <p:cNvSpPr/>
          <p:nvPr/>
        </p:nvSpPr>
        <p:spPr>
          <a:xfrm>
            <a:off x="1409040" y="652104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Metrics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Text 22"/>
          <p:cNvSpPr/>
          <p:nvPr/>
        </p:nvSpPr>
        <p:spPr>
          <a:xfrm>
            <a:off x="1409040" y="6989400"/>
            <a:ext cx="5775120" cy="66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Accuracy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for overall correctness; </a:t>
            </a: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F1-score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balances precision &amp; recall.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Shape 23"/>
          <p:cNvSpPr/>
          <p:nvPr/>
        </p:nvSpPr>
        <p:spPr>
          <a:xfrm>
            <a:off x="7445520" y="6449400"/>
            <a:ext cx="468720" cy="468720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 w="0">
            <a:noFill/>
          </a:ln>
          <a:effectLst>
            <a:outerShdw blurRad="52200" dist="25455" dir="13500000" algn="bl" rotWithShape="0">
              <a:srgbClr val="FFFFFF">
                <a:alpha val="1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0" name="Image 7" descr="preencoded.png"/>
          <p:cNvPicPr/>
          <p:nvPr/>
        </p:nvPicPr>
        <p:blipFill>
          <a:blip r:embed="rId10"/>
          <a:stretch/>
        </p:blipFill>
        <p:spPr>
          <a:xfrm>
            <a:off x="7515720" y="6478200"/>
            <a:ext cx="32868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Text 24"/>
          <p:cNvSpPr/>
          <p:nvPr/>
        </p:nvSpPr>
        <p:spPr>
          <a:xfrm>
            <a:off x="8124120" y="6521040"/>
            <a:ext cx="2745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EEEFF5"/>
                </a:solidFill>
                <a:uFillTx/>
                <a:latin typeface="Barlow Bold"/>
                <a:ea typeface="Barlow Bold"/>
              </a:rPr>
              <a:t>Validation</a:t>
            </a:r>
            <a:endParaRPr lang="en-IN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Text 25"/>
          <p:cNvSpPr/>
          <p:nvPr/>
        </p:nvSpPr>
        <p:spPr>
          <a:xfrm>
            <a:off x="8124120" y="6989400"/>
            <a:ext cx="57751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99"/>
              </a:lnSpc>
              <a:tabLst>
                <a:tab pos="0" algn="l"/>
              </a:tabLst>
            </a:pPr>
            <a:r>
              <a:rPr lang="en-US" sz="1600" b="1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RMSE</a:t>
            </a:r>
            <a:r>
              <a:rPr lang="en-US" sz="1600" b="0" u="none" strike="noStrike">
                <a:solidFill>
                  <a:srgbClr val="EEEFF5"/>
                </a:solidFill>
                <a:uFillTx/>
                <a:latin typeface="Montserrat"/>
                <a:ea typeface="Montserrat"/>
              </a:rPr>
              <a:t> measures forecasting prediction errors.</a:t>
            </a:r>
            <a:endParaRPr lang="en-IN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1125</Words>
  <Application>Microsoft Office PowerPoint</Application>
  <PresentationFormat>Custom</PresentationFormat>
  <Paragraphs>150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Arial</vt:lpstr>
      <vt:lpstr>Barlow Bold</vt:lpstr>
      <vt:lpstr>Montserrat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Prince Raj</cp:lastModifiedBy>
  <cp:revision>4</cp:revision>
  <dcterms:created xsi:type="dcterms:W3CDTF">2025-05-25T12:03:20Z</dcterms:created>
  <dcterms:modified xsi:type="dcterms:W3CDTF">2025-05-25T16:02:38Z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